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Poppins"/>
      <p:regular r:id="rId35"/>
      <p:bold r:id="rId36"/>
      <p:italic r:id="rId37"/>
      <p:boldItalic r:id="rId38"/>
    </p:embeddedFont>
    <p:embeddedFont>
      <p:font typeface="Instrument Sans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Poppins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1" roundtripDataSignature="AMtx7mgUESiyDCl0xp/2E2+uDF89VuQK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strumentSans-bold.fntdata"/><Relationship Id="rId42" Type="http://schemas.openxmlformats.org/officeDocument/2006/relationships/font" Target="fonts/InstrumentSans-boldItalic.fntdata"/><Relationship Id="rId41" Type="http://schemas.openxmlformats.org/officeDocument/2006/relationships/font" Target="fonts/InstrumentSans-italic.fntdata"/><Relationship Id="rId44" Type="http://schemas.openxmlformats.org/officeDocument/2006/relationships/font" Target="fonts/PoppinsMedium-bold.fntdata"/><Relationship Id="rId43" Type="http://schemas.openxmlformats.org/officeDocument/2006/relationships/font" Target="fonts/PoppinsMedium-regular.fntdata"/><Relationship Id="rId46" Type="http://schemas.openxmlformats.org/officeDocument/2006/relationships/font" Target="fonts/PoppinsMedium-boldItalic.fntdata"/><Relationship Id="rId45" Type="http://schemas.openxmlformats.org/officeDocument/2006/relationships/font" Target="fonts/Poppi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oppinsSemiBold-bold.fntdata"/><Relationship Id="rId47" Type="http://schemas.openxmlformats.org/officeDocument/2006/relationships/font" Target="fonts/PoppinsSemiBold-regular.fntdata"/><Relationship Id="rId49" Type="http://schemas.openxmlformats.org/officeDocument/2006/relationships/font" Target="fonts/Poppins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Poppins-regular.fntdata"/><Relationship Id="rId34" Type="http://schemas.openxmlformats.org/officeDocument/2006/relationships/slide" Target="slides/slide28.xml"/><Relationship Id="rId37" Type="http://schemas.openxmlformats.org/officeDocument/2006/relationships/font" Target="fonts/Poppins-italic.fntdata"/><Relationship Id="rId36" Type="http://schemas.openxmlformats.org/officeDocument/2006/relationships/font" Target="fonts/Poppins-bold.fntdata"/><Relationship Id="rId39" Type="http://schemas.openxmlformats.org/officeDocument/2006/relationships/font" Target="fonts/InstrumentSans-regular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customschemas.google.com/relationships/presentationmetadata" Target="metadata"/><Relationship Id="rId50" Type="http://schemas.openxmlformats.org/officeDocument/2006/relationships/font" Target="fonts/Poppins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7003b2727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g37003b2727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7003b2727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g37003b2727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7003b2727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g37003b2727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a0141af67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g3a0141af67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a0141af67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g3a0141af67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a0141af67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g3a0141af67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a0141af67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g3a0141af67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a0141af67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g3a0141af67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a0141af67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g3a0141af67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a0141af67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g3a0141af67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a0141af67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g3a0141af67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a0141af67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g3a0141af67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a0141af67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g3a0141af67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a0141af67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9" name="Google Shape;1189;g3a0141af67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a0141af67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g3a0141af67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a0141af67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g3a0141af67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a0141af67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g3a0141af67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7003b2727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g37003b2727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7003b2727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g37003b2727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7003b2727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g37003b2727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9dcdbc989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g39dcdbc989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a0141af6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3a0141af6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a0141af6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g3a0141af6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a0141af67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g3a0141af67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a0141af67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g3a0141af67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a0141af67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g3a0141af67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7003b272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37003b272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1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11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1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11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11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11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11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11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1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1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1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11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1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11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11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0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30" name="Google Shape;130;p2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0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52" name="Google Shape;152;p2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1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3" name="Google Shape;173;p23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3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24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4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4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4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4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4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0" name="Google Shape;200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25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5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5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5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2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25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3" name="Google Shape;243;p2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7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28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8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8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53" name="Google Shape;253;p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2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4" name="Google Shape;264;p29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9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33" name="Google Shape;33;p12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1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37" name="Google Shape;37;p12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1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1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12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" name="Google Shape;41;p12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73" name="Google Shape;273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30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0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6" name="Google Shape;276;p30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7" name="Google Shape;277;p30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0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1" name="Google Shape;281;p30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30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4" name="Google Shape;284;p30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1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9" name="Google Shape;289;p31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31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4" name="Google Shape;294;p31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1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32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32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2" name="Google Shape;302;p32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3" name="Google Shape;303;p32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2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2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32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2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5" name="Google Shape;315;p32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3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2" name="Google Shape;322;p33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23" name="Google Shape;323;p33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3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33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33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33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33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3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33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33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33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34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34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34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34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3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34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4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4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4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35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3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35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35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35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35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35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35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6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36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36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36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36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36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36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36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36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36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36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36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36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36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3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36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7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37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37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37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37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37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37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3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3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37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37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37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37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8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38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38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38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38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38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38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38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38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38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38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38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3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3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38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45" name="Google Shape;45;p1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1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4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0" name="Google Shape;50;p1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1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5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5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5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5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5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5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5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5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5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5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5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5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5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5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5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5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5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5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5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5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5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5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5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5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5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5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5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5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5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5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5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5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5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5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5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5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5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5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5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5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5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6" name="Google Shape;56;p15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" name="Google Shape;57;p15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5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5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39c1a85cac3_0_552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26" name="Google Shape;526;g39c1a85cac3_0_552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g39c1a85cac3_0_552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28" name="Google Shape;528;g39c1a85cac3_0_55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9" name="Google Shape;529;g39c1a85cac3_0_55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30" name="Google Shape;530;g39c1a85cac3_0_552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1" name="Google Shape;531;g39c1a85cac3_0_55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2" name="Google Shape;532;g39c1a85cac3_0_55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3" name="Google Shape;533;g39c1a85cac3_0_552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34" name="Google Shape;534;g39c1a85cac3_0_552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39c1a85cac3_0_531"/>
          <p:cNvPicPr preferRelativeResize="0"/>
          <p:nvPr/>
        </p:nvPicPr>
        <p:blipFill rotWithShape="1">
          <a:blip r:embed="rId2">
            <a:alphaModFix amt="70000"/>
          </a:blip>
          <a:srcRect b="0" l="1312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39c1a85cac3_0_531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8" name="Google Shape;538;g39c1a85cac3_0_531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g39c1a85cac3_0_531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g39c1a85cac3_0_5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g39c1a85cac3_0_531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542" name="Google Shape;542;g39c1a85cac3_0_531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543" name="Google Shape;543;g39c1a85cac3_0_531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g39c1a85cac3_0_531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g39c1a85cac3_0_531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g39c1a85cac3_0_531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g39c1a85cac3_0_531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8" name="Google Shape;548;g39c1a85cac3_0_531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" name="Google Shape;549;g39c1a85cac3_0_531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0" name="Google Shape;550;g39c1a85cac3_0_531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1" name="Google Shape;551;g39c1a85cac3_0_53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2" name="Google Shape;552;g39c1a85cac3_0_53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g39c1a85cac3_0_531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54" name="Google Shape;554;g39c1a85cac3_0_531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5" name="Google Shape;555;g39c1a85cac3_0_531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9c1a85cac3_0_56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g39c1a85cac3_0_56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59" name="Google Shape;559;g39c1a85cac3_0_56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g39c1a85cac3_0_56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9c1a85cac3_0_5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g39c1a85cac3_0_568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64" name="Google Shape;564;g39c1a85cac3_0_56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g39c1a85cac3_0_56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39c1a85cac3_0_573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68" name="Google Shape;568;g39c1a85cac3_0_57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g39c1a85cac3_0_57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70" name="Google Shape;570;g39c1a85cac3_0_573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1" name="Google Shape;571;g39c1a85cac3_0_573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2" name="Google Shape;572;g39c1a85cac3_0_573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3" name="Google Shape;573;g39c1a85cac3_0_573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39c1a85cac3_0_581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9c1a85cac3_0_581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g39c1a85cac3_0_581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78" name="Google Shape;578;g39c1a85cac3_0_58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9" name="Google Shape;579;g39c1a85cac3_0_581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80" name="Google Shape;580;g39c1a85cac3_0_58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g39c1a85cac3_0_58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2" name="Google Shape;582;g39c1a85cac3_0_581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3" name="Google Shape;583;g39c1a85cac3_0_581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c1a85cac3_0_591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86" name="Google Shape;586;g39c1a85cac3_0_591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g39c1a85cac3_0_59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g39c1a85cac3_0_591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g39c1a85cac3_0_591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90" name="Google Shape;590;g39c1a85cac3_0_591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591" name="Google Shape;591;g39c1a85cac3_0_59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2" name="Google Shape;592;g39c1a85cac3_0_59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9c1a85cac3_0_600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5" name="Google Shape;595;g39c1a85cac3_0_600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6" name="Google Shape;596;g39c1a85cac3_0_600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7" name="Google Shape;597;g39c1a85cac3_0_600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8" name="Google Shape;598;g39c1a85cac3_0_600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9" name="Google Shape;599;g39c1a85cac3_0_600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00" name="Google Shape;600;g39c1a85cac3_0_60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1" name="Google Shape;601;g39c1a85cac3_0_600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602" name="Google Shape;602;g39c1a85cac3_0_600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3" name="Google Shape;603;g39c1a85cac3_0_600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4" name="Google Shape;604;g39c1a85cac3_0_600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5" name="Google Shape;605;g39c1a85cac3_0_600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6" name="Google Shape;606;g39c1a85cac3_0_600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7" name="Google Shape;607;g39c1a85cac3_0_600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8" name="Google Shape;608;g39c1a85cac3_0_600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9" name="Google Shape;609;g39c1a85cac3_0_600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0" name="Google Shape;610;g39c1a85cac3_0_600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1" name="Google Shape;611;g39c1a85cac3_0_600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2" name="Google Shape;612;g39c1a85cac3_0_600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3" name="Google Shape;613;g39c1a85cac3_0_600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4" name="Google Shape;614;g39c1a85cac3_0_600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5" name="Google Shape;615;g39c1a85cac3_0_600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6" name="Google Shape;616;g39c1a85cac3_0_600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7" name="Google Shape;617;g39c1a85cac3_0_600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8" name="Google Shape;618;g39c1a85cac3_0_600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9" name="Google Shape;619;g39c1a85cac3_0_600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20" name="Google Shape;620;g39c1a85cac3_0_600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g39c1a85cac3_0_62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g39c1a85cac3_0_628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4" name="Google Shape;624;g39c1a85cac3_0_628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g39c1a85cac3_0_628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626" name="Google Shape;626;g39c1a85cac3_0_6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g39c1a85cac3_0_628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g39c1a85cac3_0_628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9" name="Google Shape;629;g39c1a85cac3_0_628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0" name="Google Shape;630;g39c1a85cac3_0_628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1" name="Google Shape;631;g39c1a85cac3_0_628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2" name="Google Shape;632;g39c1a85cac3_0_628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3" name="Google Shape;633;g39c1a85cac3_0_628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4" name="Google Shape;634;g39c1a85cac3_0_6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g39c1a85cac3_0_628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9c1a85cac3_0_643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g39c1a85cac3_0_643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g39c1a85cac3_0_643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g39c1a85cac3_0_643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1" name="Google Shape;641;g39c1a85cac3_0_643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g39c1a85cac3_0_643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g39c1a85cac3_0_643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644" name="Google Shape;644;g39c1a85cac3_0_64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g39c1a85cac3_0_64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g39c1a85cac3_0_643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7" name="Google Shape;647;g39c1a85cac3_0_643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48" name="Google Shape;648;g39c1a85cac3_0_643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9" name="Google Shape;649;g39c1a85cac3_0_643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0" name="Google Shape;650;g39c1a85cac3_0_643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51" name="Google Shape;651;g39c1a85cac3_0_643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2" name="Google Shape;652;g39c1a85cac3_0_6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6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66" name="Google Shape;66;p1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6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g39c1a85cac3_0_6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39c1a85cac3_0_660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6" name="Google Shape;656;g39c1a85cac3_0_660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7" name="Google Shape;657;g39c1a85cac3_0_660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8" name="Google Shape;658;g39c1a85cac3_0_660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9" name="Google Shape;659;g39c1a85cac3_0_660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0" name="Google Shape;660;g39c1a85cac3_0_660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1" name="Google Shape;661;g39c1a85cac3_0_660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2" name="Google Shape;662;g39c1a85cac3_0_660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3" name="Google Shape;663;g39c1a85cac3_0_660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4" name="Google Shape;664;g39c1a85cac3_0_66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g39c1a85cac3_0_660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666" name="Google Shape;666;g39c1a85cac3_0_66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g39c1a85cac3_0_66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g39c1a85cac3_0_660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69" name="Google Shape;669;g39c1a85cac3_0_660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70" name="Google Shape;670;g39c1a85cac3_0_660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9c1a85cac3_0_678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3" name="Google Shape;673;g39c1a85cac3_0_678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74" name="Google Shape;674;g39c1a85cac3_0_678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5" name="Google Shape;675;g39c1a85cac3_0_678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76" name="Google Shape;676;g39c1a85cac3_0_678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7" name="Google Shape;677;g39c1a85cac3_0_678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78" name="Google Shape;678;g39c1a85cac3_0_6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g39c1a85cac3_0_67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g39c1a85cac3_0_67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1" name="Google Shape;681;g39c1a85cac3_0_678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9c1a85cac3_0_689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84" name="Google Shape;684;g39c1a85cac3_0_689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85" name="Google Shape;685;g39c1a85cac3_0_689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86" name="Google Shape;686;g39c1a85cac3_0_689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87" name="Google Shape;687;g39c1a85cac3_0_689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88" name="Google Shape;688;g39c1a85cac3_0_689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g39c1a85cac3_0_689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g39c1a85cac3_0_689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91" name="Google Shape;691;g39c1a85cac3_0_68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2" name="Google Shape;692;g39c1a85cac3_0_68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3" name="Google Shape;693;g39c1a85cac3_0_68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4" name="Google Shape;694;g39c1a85cac3_0_689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95" name="Google Shape;695;g39c1a85cac3_0_689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96" name="Google Shape;696;g39c1a85cac3_0_689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g39c1a85cac3_0_7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39c1a85cac3_0_704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0" name="Google Shape;700;g39c1a85cac3_0_704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1" name="Google Shape;701;g39c1a85cac3_0_704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2" name="Google Shape;702;g39c1a85cac3_0_704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3" name="Google Shape;703;g39c1a85cac3_0_704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4" name="Google Shape;704;g39c1a85cac3_0_704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5" name="Google Shape;705;g39c1a85cac3_0_704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g39c1a85cac3_0_704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g39c1a85cac3_0_704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g39c1a85cac3_0_704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g39c1a85cac3_0_704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710" name="Google Shape;710;g39c1a85cac3_0_704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Google Shape;711;g39c1a85cac3_0_70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g39c1a85cac3_0_704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g39c1a85cac3_0_704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14" name="Google Shape;714;g39c1a85cac3_0_70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5" name="Google Shape;715;g39c1a85cac3_0_704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9c1a85cac3_0_723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8" name="Google Shape;718;g39c1a85cac3_0_723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9" name="Google Shape;719;g39c1a85cac3_0_723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0" name="Google Shape;720;g39c1a85cac3_0_723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1" name="Google Shape;721;g39c1a85cac3_0_723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2" name="Google Shape;722;g39c1a85cac3_0_723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3" name="Google Shape;723;g39c1a85cac3_0_723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4" name="Google Shape;724;g39c1a85cac3_0_723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5" name="Google Shape;725;g39c1a85cac3_0_723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g39c1a85cac3_0_723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727" name="Google Shape;727;g39c1a85cac3_0_723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8" name="Google Shape;728;g39c1a85cac3_0_7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g39c1a85cac3_0_723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g39c1a85cac3_0_723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31" name="Google Shape;731;g39c1a85cac3_0_7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2" name="Google Shape;732;g39c1a85cac3_0_723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9c1a85cac3_0_740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5" name="Google Shape;735;g39c1a85cac3_0_740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6" name="Google Shape;736;g39c1a85cac3_0_740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7" name="Google Shape;737;g39c1a85cac3_0_740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8" name="Google Shape;738;g39c1a85cac3_0_740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9" name="Google Shape;739;g39c1a85cac3_0_740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0" name="Google Shape;740;g39c1a85cac3_0_740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1" name="Google Shape;741;g39c1a85cac3_0_740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2" name="Google Shape;742;g39c1a85cac3_0_740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3" name="Google Shape;743;g39c1a85cac3_0_740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4" name="Google Shape;744;g39c1a85cac3_0_740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5" name="Google Shape;745;g39c1a85cac3_0_740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6" name="Google Shape;746;g39c1a85cac3_0_740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7" name="Google Shape;747;g39c1a85cac3_0_7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g39c1a85cac3_0_74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g39c1a85cac3_0_740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g39c1a85cac3_0_7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39c1a85cac3_0_75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g39c1a85cac3_0_757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4" name="Google Shape;754;g39c1a85cac3_0_757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g39c1a85cac3_0_757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56" name="Google Shape;756;g39c1a85cac3_0_757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57" name="Google Shape;757;g39c1a85cac3_0_75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g39c1a85cac3_0_75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9" name="Google Shape;759;g39c1a85cac3_0_757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9c1a85cac3_0_767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2" name="Google Shape;762;g39c1a85cac3_0_767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763" name="Google Shape;763;g39c1a85cac3_0_767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764" name="Google Shape;764;g39c1a85cac3_0_7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g39c1a85cac3_0_767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6" name="Google Shape;766;g39c1a85cac3_0_767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67" name="Google Shape;767;g39c1a85cac3_0_76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8" name="Google Shape;768;g39c1a85cac3_0_76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9" name="Google Shape;769;g39c1a85cac3_0_767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0" name="Google Shape;770;g39c1a85cac3_0_767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9c1a85cac3_0_778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3" name="Google Shape;773;g39c1a85cac3_0_778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4" name="Google Shape;774;g39c1a85cac3_0_778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5" name="Google Shape;775;g39c1a85cac3_0_778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6" name="Google Shape;776;g39c1a85cac3_0_778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7" name="Google Shape;777;g39c1a85cac3_0_778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8" name="Google Shape;778;g39c1a85cac3_0_778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g39c1a85cac3_0_7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g39c1a85cac3_0_778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1" name="Google Shape;781;g39c1a85cac3_0_778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82" name="Google Shape;782;g39c1a85cac3_0_778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3" name="Google Shape;783;g39c1a85cac3_0_778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9c1a85cac3_0_791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786" name="Google Shape;786;g39c1a85cac3_0_791"/>
          <p:cNvPicPr preferRelativeResize="0"/>
          <p:nvPr/>
        </p:nvPicPr>
        <p:blipFill rotWithShape="1">
          <a:blip r:embed="rId2">
            <a:alphaModFix/>
          </a:blip>
          <a:srcRect b="0" l="0" r="30109" t="73621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787" name="Google Shape;787;g39c1a85cac3_0_79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g39c1a85cac3_0_791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9" name="Google Shape;789;g39c1a85cac3_0_791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90" name="Google Shape;790;g39c1a85cac3_0_791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91" name="Google Shape;791;g39c1a85cac3_0_791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g39c1a85cac3_0_79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g39c1a85cac3_0_791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g39c1a85cac3_0_791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5" name="Google Shape;795;g39c1a85cac3_0_791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6" name="Google Shape;796;g39c1a85cac3_0_791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7" name="Google Shape;797;g39c1a85cac3_0_791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8" name="Google Shape;798;g39c1a85cac3_0_791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9" name="Google Shape;799;g39c1a85cac3_0_791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2" name="Google Shape;72;p17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7" name="Google Shape;77;p1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9c1a85cac3_0_807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2" name="Google Shape;802;g39c1a85cac3_0_807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3" name="Google Shape;803;g39c1a85cac3_0_807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4" name="Google Shape;804;g39c1a85cac3_0_807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5" name="Google Shape;805;g39c1a85cac3_0_807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06" name="Google Shape;806;g39c1a85cac3_0_807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7" name="Google Shape;807;g39c1a85cac3_0_807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8" name="Google Shape;808;g39c1a85cac3_0_807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9" name="Google Shape;809;g39c1a85cac3_0_80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g39c1a85cac3_0_807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g39c1a85cac3_0_807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9c1a85cac3_0_819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4" name="Google Shape;814;g39c1a85cac3_0_819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5" name="Google Shape;815;g39c1a85cac3_0_819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6" name="Google Shape;816;g39c1a85cac3_0_819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7" name="Google Shape;817;g39c1a85cac3_0_819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18" name="Google Shape;818;g39c1a85cac3_0_819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19" name="Google Shape;819;g39c1a85cac3_0_8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g39c1a85cac3_0_819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g39c1a85cac3_0_81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2" name="Google Shape;822;g39c1a85cac3_0_819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823" name="Google Shape;823;g39c1a85cac3_0_819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4" name="Google Shape;824;g39c1a85cac3_0_819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5" name="Google Shape;825;g39c1a85cac3_0_819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6" name="Google Shape;826;g39c1a85cac3_0_819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7" name="Google Shape;827;g39c1a85cac3_0_819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8" name="Google Shape;828;g39c1a85cac3_0_819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29" name="Google Shape;829;g39c1a85cac3_0_819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30" name="Google Shape;830;g39c1a85cac3_0_819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31" name="Google Shape;831;g39c1a85cac3_0_819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9c1a85cac3_0_839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34" name="Google Shape;834;g39c1a85cac3_0_8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g39c1a85cac3_0_83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836" name="Google Shape;836;g39c1a85cac3_0_839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837" name="Google Shape;837;g39c1a85cac3_0_839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8" name="Google Shape;838;g39c1a85cac3_0_83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9" name="Google Shape;839;g39c1a85cac3_0_839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0" name="Google Shape;840;g39c1a85cac3_0_839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1" name="Google Shape;841;g39c1a85cac3_0_839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2" name="Google Shape;842;g39c1a85cac3_0_839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3" name="Google Shape;843;g39c1a85cac3_0_83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4" name="Google Shape;844;g39c1a85cac3_0_839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45" name="Google Shape;845;g39c1a85cac3_0_839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g39c1a85cac3_0_839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g39c1a85cac3_0_8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39c1a85cac3_0_854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0" name="Google Shape;850;g39c1a85cac3_0_854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1" name="Google Shape;851;g39c1a85cac3_0_854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2" name="Google Shape;852;g39c1a85cac3_0_854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3" name="Google Shape;853;g39c1a85cac3_0_854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4" name="Google Shape;854;g39c1a85cac3_0_854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55" name="Google Shape;855;g39c1a85cac3_0_854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g39c1a85cac3_0_854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7" name="Google Shape;857;g39c1a85cac3_0_854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8" name="Google Shape;858;g39c1a85cac3_0_854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59" name="Google Shape;859;g39c1a85cac3_0_8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g39c1a85cac3_0_85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1" name="Google Shape;861;g39c1a85cac3_0_854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2" name="Google Shape;862;g39c1a85cac3_0_854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3" name="Google Shape;863;g39c1a85cac3_0_854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4" name="Google Shape;864;g39c1a85cac3_0_854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9c1a85cac3_0_872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Google Shape;867;g39c1a85cac3_0_872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868" name="Google Shape;868;g39c1a85cac3_0_87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9" name="Google Shape;869;g39c1a85cac3_0_87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g39c1a85cac3_0_872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g39c1a85cac3_0_872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g39c1a85cac3_0_872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3" name="Google Shape;873;g39c1a85cac3_0_872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4" name="Google Shape;874;g39c1a85cac3_0_872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5" name="Google Shape;875;g39c1a85cac3_0_872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6" name="Google Shape;876;g39c1a85cac3_0_872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7" name="Google Shape;877;g39c1a85cac3_0_872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8" name="Google Shape;878;g39c1a85cac3_0_872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9" name="Google Shape;879;g39c1a85cac3_0_872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g39c1a85cac3_0_887"/>
          <p:cNvPicPr preferRelativeResize="0"/>
          <p:nvPr/>
        </p:nvPicPr>
        <p:blipFill rotWithShape="1">
          <a:blip r:embed="rId2">
            <a:alphaModFix/>
          </a:blip>
          <a:srcRect b="13329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882" name="Google Shape;882;g39c1a85cac3_0_887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883" name="Google Shape;883;g39c1a85cac3_0_887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4" name="Google Shape;884;g39c1a85cac3_0_88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g39c1a85cac3_0_887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6" name="Google Shape;886;g39c1a85cac3_0_887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87" name="Google Shape;887;g39c1a85cac3_0_887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88" name="Google Shape;888;g39c1a85cac3_0_887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89" name="Google Shape;889;g39c1a85cac3_0_887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890" name="Google Shape;890;g39c1a85cac3_0_887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1" name="Google Shape;891;g39c1a85cac3_0_887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2" name="Google Shape;892;g39c1a85cac3_0_887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g39c1a85cac3_0_887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4" name="Google Shape;894;g39c1a85cac3_0_887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g39c1a85cac3_0_887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6" name="Google Shape;896;g39c1a85cac3_0_887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g39c1a85cac3_0_887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8" name="Google Shape;898;g39c1a85cac3_0_88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g39c1a85cac3_0_887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g39c1a85cac3_0_907"/>
          <p:cNvPicPr preferRelativeResize="0"/>
          <p:nvPr/>
        </p:nvPicPr>
        <p:blipFill rotWithShape="1">
          <a:blip r:embed="rId2">
            <a:alphaModFix/>
          </a:blip>
          <a:srcRect b="0" l="-14116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g39c1a85cac3_0_907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903" name="Google Shape;903;g39c1a85cac3_0_907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g39c1a85cac3_0_907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05" name="Google Shape;905;g39c1a85cac3_0_907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906" name="Google Shape;906;g39c1a85cac3_0_907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7" name="Google Shape;907;g39c1a85cac3_0_907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g39c1a85cac3_0_907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9" name="Google Shape;909;g39c1a85cac3_0_90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0" name="Google Shape;910;g39c1a85cac3_0_90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1" name="Google Shape;911;g39c1a85cac3_0_907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2" name="Google Shape;912;g39c1a85cac3_0_907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3" name="Google Shape;913;g39c1a85cac3_0_907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4" name="Google Shape;914;g39c1a85cac3_0_907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g39c1a85cac3_0_922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39c1a85cac3_0_922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918" name="Google Shape;918;g39c1a85cac3_0_922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19" name="Google Shape;919;g39c1a85cac3_0_9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g39c1a85cac3_0_922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g39c1a85cac3_0_922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22" name="Google Shape;922;g39c1a85cac3_0_922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923" name="Google Shape;923;g39c1a85cac3_0_922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4" name="Google Shape;924;g39c1a85cac3_0_922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5" name="Google Shape;925;g39c1a85cac3_0_922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6" name="Google Shape;926;g39c1a85cac3_0_922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7" name="Google Shape;927;g39c1a85cac3_0_922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8" name="Google Shape;928;g39c1a85cac3_0_922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9" name="Google Shape;929;g39c1a85cac3_0_922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0" name="Google Shape;930;g39c1a85cac3_0_92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1" name="Google Shape;931;g39c1a85cac3_0_92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2" name="Google Shape;932;g39c1a85cac3_0_922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9c1a85cac3_0_9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35" name="Google Shape;935;g39c1a85cac3_0_9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9c1a85cac3_0_9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88" name="Google Shape;88;p18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18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18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8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8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8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8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8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1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8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18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18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18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18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9c1a85cac3_0_9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0" name="Google Shape;940;g39c1a85cac3_0_9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9c1a85cac3_0_9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3" name="Google Shape;943;g39c1a85cac3_0_9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4" name="Google Shape;944;g39c1a85cac3_0_9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9c1a85cac3_0_9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9c1a85cac3_0_9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49" name="Google Shape;949;g39c1a85cac3_0_9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9c1a85cac3_0_9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9c1a85cac3_0_9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954" name="Google Shape;954;g39c1a85cac3_0_9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5" name="Google Shape;955;g39c1a85cac3_0_9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9c1a85cac3_0_96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9c1a85cac3_0_96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960" name="Google Shape;960;g39c1a85cac3_0_96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9c1a85cac3_0_96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4" name="Google Shape;964;g39c1a85cac3_0_96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5" name="Google Shape;965;g39c1a85cac3_0_96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6" name="Google Shape;966;g39c1a85cac3_0_96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7" name="Google Shape;967;g39c1a85cac3_0_96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8" name="Google Shape;968;g39c1a85cac3_0_96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9" name="Google Shape;969;g39c1a85cac3_0_96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2" name="Google Shape;112;p1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9c1a85cac3_0_9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2" name="Google Shape;972;g39c1a85cac3_0_97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3" name="Google Shape;973;g39c1a85cac3_0_97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9c1a85cac3_0_98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76" name="Google Shape;976;g39c1a85cac3_0_98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7" name="Google Shape;977;g39c1a85cac3_0_98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8" name="Google Shape;978;g39c1a85cac3_0_98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9" name="Google Shape;979;g39c1a85cac3_0_98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9c1a85cac3_0_98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2" name="Google Shape;982;g39c1a85cac3_0_98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3" name="Google Shape;983;g39c1a85cac3_0_98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84" name="Google Shape;984;g39c1a85cac3_0_98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5" name="Google Shape;985;g39c1a85cac3_0_98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6" name="Google Shape;986;g39c1a85cac3_0_98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g39c1a85cac3_0_98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9c1a85cac3_0_99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0" name="Google Shape;990;g39c1a85cac3_0_99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1" name="Google Shape;991;g39c1a85cac3_0_99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2" name="Google Shape;992;g39c1a85cac3_0_99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3" name="Google Shape;993;g39c1a85cac3_0_99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94" name="Google Shape;994;g39c1a85cac3_0_99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5" name="Google Shape;995;g39c1a85cac3_0_99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6" name="Google Shape;996;g39c1a85cac3_0_99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7" name="Google Shape;997;g39c1a85cac3_0_99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9c1a85cac3_0_10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0" name="Google Shape;1000;g39c1a85cac3_0_100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9c1a85cac3_0_100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3" name="Google Shape;1003;g39c1a85cac3_0_100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4" name="Google Shape;1004;g39c1a85cac3_0_100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5" name="Google Shape;1005;g39c1a85cac3_0_100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6" name="Google Shape;1006;g39c1a85cac3_0_10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7" name="Google Shape;1007;g39c1a85cac3_0_100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8" name="Google Shape;1008;g39c1a85cac3_0_100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9c1a85cac3_0_101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1" name="Google Shape;1011;g39c1a85cac3_0_101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2" name="Google Shape;1012;g39c1a85cac3_0_101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3" name="Google Shape;1013;g39c1a85cac3_0_101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4" name="Google Shape;1014;g39c1a85cac3_0_101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5" name="Google Shape;1015;g39c1a85cac3_0_101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6" name="Google Shape;1016;g39c1a85cac3_0_10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g39c1a85cac3_0_101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8" name="Google Shape;1018;g39c1a85cac3_0_101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9" name="Google Shape;1019;g39c1a85cac3_0_101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9c1a85cac3_0_102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9c1a85cac3_0_102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Google Shape;1024;g39c1a85cac3_0_102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5" name="Google Shape;1025;g39c1a85cac3_0_102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g39c1a85cac3_0_102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7" name="Google Shape;1027;g39c1a85cac3_0_102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8" name="Google Shape;1028;g39c1a85cac3_0_102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9" name="Google Shape;1029;g39c1a85cac3_0_102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0" name="Google Shape;1030;g39c1a85cac3_0_102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Google Shape;1031;g39c1a85cac3_0_102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2" name="Google Shape;1032;g39c1a85cac3_0_102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78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9c1a85cac3_0_5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g39c1a85cac3_0_526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22" name="Google Shape;522;g39c1a85cac3_0_526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3" name="Google Shape;523;g39c1a85cac3_0_526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11" r="16897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"/>
          <p:cNvSpPr txBox="1"/>
          <p:nvPr>
            <p:ph type="title"/>
          </p:nvPr>
        </p:nvSpPr>
        <p:spPr>
          <a:xfrm>
            <a:off x="128875" y="437125"/>
            <a:ext cx="57219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Technical Facilities of </a:t>
            </a:r>
            <a:r>
              <a:rPr lang="en"/>
              <a:t>Information</a:t>
            </a:r>
            <a:endParaRPr/>
          </a:p>
        </p:txBody>
      </p:sp>
      <p:sp>
        <p:nvSpPr>
          <p:cNvPr id="1039" name="Google Shape;1039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0" name="Google Shape;1040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66" l="25381" r="42468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9:00–17:00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7003b27270_1_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g37003b27270_1_8"/>
          <p:cNvSpPr txBox="1"/>
          <p:nvPr>
            <p:ph type="title"/>
          </p:nvPr>
        </p:nvSpPr>
        <p:spPr>
          <a:xfrm>
            <a:off x="284175" y="457200"/>
            <a:ext cx="8859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200"/>
              <a:t>C</a:t>
            </a:r>
            <a:r>
              <a:rPr lang="en" sz="3200"/>
              <a:t>ommon types of system vulnerabilities</a:t>
            </a:r>
            <a:endParaRPr sz="3200"/>
          </a:p>
        </p:txBody>
      </p:sp>
      <p:sp>
        <p:nvSpPr>
          <p:cNvPr id="1107" name="Google Shape;1107;g37003b27270_1_8"/>
          <p:cNvSpPr txBox="1"/>
          <p:nvPr>
            <p:ph type="title"/>
          </p:nvPr>
        </p:nvSpPr>
        <p:spPr>
          <a:xfrm>
            <a:off x="358550" y="707675"/>
            <a:ext cx="8859600" cy="43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Cross-site scripting (XSS)</a:t>
            </a:r>
            <a:r>
              <a:rPr lang="en" sz="2100"/>
              <a:t> -&gt; </a:t>
            </a:r>
            <a:r>
              <a:rPr b="1" lang="en" sz="2500"/>
              <a:t> </a:t>
            </a:r>
            <a:r>
              <a:rPr lang="en" sz="2500"/>
              <a:t>Attackers inject malicious scripts into web pages viewed by others. Used to steal cookies, sessions, or redirect users.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Cross-site request forgery (CSRF) </a:t>
            </a:r>
            <a:r>
              <a:rPr lang="en" sz="2100"/>
              <a:t> -&gt; </a:t>
            </a:r>
            <a:r>
              <a:rPr lang="en" sz="2500"/>
              <a:t>Tricks a logged-in user into performing unwanted actions like changing passwords or sending data without consent.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Insecure configuration </a:t>
            </a:r>
            <a:r>
              <a:rPr lang="en" sz="2100"/>
              <a:t> -&gt; </a:t>
            </a:r>
            <a:r>
              <a:rPr lang="en" sz="2500"/>
              <a:t>systems left with default settings, open ports, or unused services. These mistakes make it easier for attackers to gain access.</a:t>
            </a:r>
            <a:endParaRPr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7003b27270_1_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g37003b27270_1_16"/>
          <p:cNvSpPr txBox="1"/>
          <p:nvPr>
            <p:ph type="title"/>
          </p:nvPr>
        </p:nvSpPr>
        <p:spPr>
          <a:xfrm>
            <a:off x="284175" y="457200"/>
            <a:ext cx="8859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200"/>
              <a:t>Common types of system vulnerabilities</a:t>
            </a:r>
            <a:endParaRPr sz="3200"/>
          </a:p>
        </p:txBody>
      </p:sp>
      <p:sp>
        <p:nvSpPr>
          <p:cNvPr id="1114" name="Google Shape;1114;g37003b27270_1_16"/>
          <p:cNvSpPr txBox="1"/>
          <p:nvPr>
            <p:ph type="title"/>
          </p:nvPr>
        </p:nvSpPr>
        <p:spPr>
          <a:xfrm>
            <a:off x="358550" y="1080700"/>
            <a:ext cx="88596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Unvalidated input </a:t>
            </a:r>
            <a:r>
              <a:rPr lang="en" sz="2100"/>
              <a:t> -&gt; </a:t>
            </a:r>
            <a:r>
              <a:rPr lang="en" sz="2500"/>
              <a:t>Failing to check or clean user input can cause crashes or allow malicious code to run, example accepting special characters in form fields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Privilege escalation </a:t>
            </a:r>
            <a:r>
              <a:rPr lang="en" sz="2100"/>
              <a:t> -&gt; </a:t>
            </a:r>
            <a:r>
              <a:rPr lang="en" sz="2500"/>
              <a:t>Attackers exploit system flaws to gain higher access rights, example using a normal account to get admin control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Outdated or unpatched software </a:t>
            </a:r>
            <a:r>
              <a:rPr lang="en" sz="2100"/>
              <a:t> -&gt; </a:t>
            </a:r>
            <a:r>
              <a:rPr lang="en" sz="2500"/>
              <a:t>old </a:t>
            </a:r>
            <a:r>
              <a:rPr lang="en" sz="2500"/>
              <a:t>software versions with known bugs remain open to attack when updates are not applied</a:t>
            </a:r>
            <a:endParaRPr b="1"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7003b27270_1_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g37003b27270_1_23"/>
          <p:cNvSpPr txBox="1"/>
          <p:nvPr>
            <p:ph type="title"/>
          </p:nvPr>
        </p:nvSpPr>
        <p:spPr>
          <a:xfrm>
            <a:off x="284175" y="457200"/>
            <a:ext cx="8859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200"/>
              <a:t>Common types of system vulnerabilities</a:t>
            </a:r>
            <a:endParaRPr sz="3200"/>
          </a:p>
        </p:txBody>
      </p:sp>
      <p:sp>
        <p:nvSpPr>
          <p:cNvPr id="1121" name="Google Shape;1121;g37003b27270_1_23"/>
          <p:cNvSpPr txBox="1"/>
          <p:nvPr>
            <p:ph type="title"/>
          </p:nvPr>
        </p:nvSpPr>
        <p:spPr>
          <a:xfrm>
            <a:off x="284175" y="1290650"/>
            <a:ext cx="88596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Weak encryption </a:t>
            </a:r>
            <a:r>
              <a:rPr lang="en" sz="2100"/>
              <a:t> -&gt; </a:t>
            </a:r>
            <a:r>
              <a:rPr lang="en" sz="2500"/>
              <a:t>using outdated or no encryption allows attackers to read sensitive data like passwords or financial information.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Social engineering </a:t>
            </a:r>
            <a:r>
              <a:rPr lang="en" sz="2100"/>
              <a:t> -&gt; </a:t>
            </a:r>
            <a:r>
              <a:rPr lang="en" sz="2500"/>
              <a:t>manipulating people into revealing confidential information, example phishing emails or fake tech support calls.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a0141af678_0_1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g3a0141af678_0_127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Most common vulnerabilities</a:t>
            </a:r>
            <a:endParaRPr sz="3600"/>
          </a:p>
        </p:txBody>
      </p:sp>
      <p:sp>
        <p:nvSpPr>
          <p:cNvPr id="1128" name="Google Shape;1128;g3a0141af678_0_127"/>
          <p:cNvSpPr txBox="1"/>
          <p:nvPr>
            <p:ph type="title"/>
          </p:nvPr>
        </p:nvSpPr>
        <p:spPr>
          <a:xfrm>
            <a:off x="312600" y="974850"/>
            <a:ext cx="85188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Memory bug - is a programming mistake that lets a program read or write the wrong part of memory — like a pointer pointing to the wrong shelf.</a:t>
            </a:r>
            <a:endParaRPr sz="2700"/>
          </a:p>
        </p:txBody>
      </p:sp>
      <p:pic>
        <p:nvPicPr>
          <p:cNvPr id="1129" name="Google Shape;1129;g3a0141af678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625" y="2418688"/>
            <a:ext cx="4082284" cy="21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g3a0141af678_0_127"/>
          <p:cNvSpPr txBox="1"/>
          <p:nvPr>
            <p:ph type="title"/>
          </p:nvPr>
        </p:nvSpPr>
        <p:spPr>
          <a:xfrm>
            <a:off x="312600" y="2571750"/>
            <a:ext cx="41559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It is a root cause of many serious security incidents — they can let attackers crash services, steal data, or get deeper access.</a:t>
            </a:r>
            <a:endParaRPr sz="2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a0141af678_0_1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6" name="Google Shape;1136;g3a0141af678_0_135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Memory bug</a:t>
            </a:r>
            <a:endParaRPr sz="3700"/>
          </a:p>
        </p:txBody>
      </p:sp>
      <p:sp>
        <p:nvSpPr>
          <p:cNvPr id="1137" name="Google Shape;1137;g3a0141af678_0_135"/>
          <p:cNvSpPr txBox="1"/>
          <p:nvPr>
            <p:ph type="title"/>
          </p:nvPr>
        </p:nvSpPr>
        <p:spPr>
          <a:xfrm>
            <a:off x="358550" y="1298550"/>
            <a:ext cx="85188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Programs store data in memory (variables, lists, program code)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 memory bug happens when the program accesses memory it shouldn’t — too far, too little, or after it’s freed.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Common names you might hear: buffer overflow, use-after-free, null pointer dereference (don’t worry about the jargon — focus on the idea).</a:t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a0141af678_0_14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3" name="Google Shape;1143;g3a0141af678_0_145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memory bugs occur?</a:t>
            </a:r>
            <a:endParaRPr sz="3700"/>
          </a:p>
        </p:txBody>
      </p:sp>
      <p:sp>
        <p:nvSpPr>
          <p:cNvPr id="1144" name="Google Shape;1144;g3a0141af678_0_145"/>
          <p:cNvSpPr txBox="1"/>
          <p:nvPr>
            <p:ph type="title"/>
          </p:nvPr>
        </p:nvSpPr>
        <p:spPr>
          <a:xfrm>
            <a:off x="358550" y="1298550"/>
            <a:ext cx="85188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Complex code: many lines, many edge cases; mistakes slip in.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Unsafe languages: languages like C/C++ give direct access to memory and require the programmer to manage it carefully.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Missing checks: program assumes input fits, but attackers supply unexpected sizes or timing.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Legacy code: old code written before modern protections, still running today.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a0141af678_0_15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0" name="Google Shape;1150;g3a0141af678_0_153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attackers generally take advantage (conceptual only)</a:t>
            </a:r>
            <a:endParaRPr sz="3700"/>
          </a:p>
        </p:txBody>
      </p:sp>
      <p:sp>
        <p:nvSpPr>
          <p:cNvPr id="1151" name="Google Shape;1151;g3a0141af678_0_153"/>
          <p:cNvSpPr txBox="1"/>
          <p:nvPr>
            <p:ph type="title"/>
          </p:nvPr>
        </p:nvSpPr>
        <p:spPr>
          <a:xfrm>
            <a:off x="358550" y="1298550"/>
            <a:ext cx="85188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Look for a program that accepts input (file, network, user) and has a memory bug.</a:t>
            </a:r>
            <a:endParaRPr sz="2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Craft input that triggers the bug so the program behaves in an unexpected way.</a:t>
            </a:r>
            <a:endParaRPr sz="2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If unchecked, that unexpected behavior can be turned into control over the program.</a:t>
            </a:r>
            <a:endParaRPr sz="2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a0141af678_0_17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g3a0141af678_0_175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For defence - mitigations</a:t>
            </a:r>
            <a:endParaRPr sz="3700"/>
          </a:p>
        </p:txBody>
      </p:sp>
      <p:sp>
        <p:nvSpPr>
          <p:cNvPr id="1158" name="Google Shape;1158;g3a0141af678_0_175"/>
          <p:cNvSpPr txBox="1"/>
          <p:nvPr>
            <p:ph type="title"/>
          </p:nvPr>
        </p:nvSpPr>
        <p:spPr>
          <a:xfrm>
            <a:off x="358550" y="1298550"/>
            <a:ext cx="85188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Think of memory like labeled boxes. A memory bug is when a program puts something into the wrong box or reads a box that’s already been thrown away. That sounds small, but attackers can sometimes turn that tiny mistake into a big problem. We defend against these with safer coding practices, automatic protections built into modern OSes, and by keeping software patched.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a0141af678_0_18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4" name="Google Shape;1164;g3a0141af678_0_183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For defence - mitigations</a:t>
            </a:r>
            <a:endParaRPr sz="3700"/>
          </a:p>
        </p:txBody>
      </p:sp>
      <p:sp>
        <p:nvSpPr>
          <p:cNvPr id="1165" name="Google Shape;1165;g3a0141af678_0_183"/>
          <p:cNvSpPr txBox="1"/>
          <p:nvPr>
            <p:ph type="title"/>
          </p:nvPr>
        </p:nvSpPr>
        <p:spPr>
          <a:xfrm>
            <a:off x="358550" y="1298550"/>
            <a:ext cx="85188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Keep software up to date — patches fix known bugs.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Use safer languages (when possible) or use safe libraries that check bounds.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Employ OS-level protections: ASLR (randomize memory), DEP/NX (prevent executing data), stack canaries.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Code reviews and testing: fuzzing, static analysis, and unit tests find bugs before release.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Least privilege: run programs with minimal rights so a compromised program has limited impact.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a0141af678_0_19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g3a0141af678_0_190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Privilege escalation</a:t>
            </a:r>
            <a:endParaRPr sz="3700"/>
          </a:p>
        </p:txBody>
      </p:sp>
      <p:sp>
        <p:nvSpPr>
          <p:cNvPr id="1172" name="Google Shape;1172;g3a0141af678_0_190"/>
          <p:cNvSpPr txBox="1"/>
          <p:nvPr>
            <p:ph type="title"/>
          </p:nvPr>
        </p:nvSpPr>
        <p:spPr>
          <a:xfrm>
            <a:off x="358550" y="1298550"/>
            <a:ext cx="85188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Privilege escalation is when a user or program gains higher access rights than they should have — for example, a regular user getting administrator (Windows) or root (Linux) powers.</a:t>
            </a:r>
            <a:br>
              <a:rPr lang="en" sz="2400"/>
            </a:br>
            <a:r>
              <a:rPr lang="en" sz="2400"/>
              <a:t>Computers separate what different accounts and programs are allowed to do. If something or someone can "level up" their permissions, they can do more damage or access sensitive data.</a:t>
            </a:r>
            <a:br>
              <a:rPr lang="en" sz="2400"/>
            </a:br>
            <a:r>
              <a:rPr lang="en" sz="2400"/>
              <a:t>If an attacker or a buggy program gets higher privileges, they can change system files, install persistent tools, or read private data.</a:t>
            </a:r>
            <a:br>
              <a:rPr lang="en" sz="2400"/>
            </a:b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a0141af678_0_16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g3a0141af678_0_163"/>
          <p:cNvSpPr txBox="1"/>
          <p:nvPr>
            <p:ph type="title"/>
          </p:nvPr>
        </p:nvSpPr>
        <p:spPr>
          <a:xfrm>
            <a:off x="284550" y="1146150"/>
            <a:ext cx="8859600" cy="39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000">
                <a:solidFill>
                  <a:srgbClr val="FF0000"/>
                </a:solidFill>
              </a:rPr>
              <a:t>This presentation and all demonstration materials are provided </a:t>
            </a:r>
            <a:r>
              <a:rPr b="1" lang="en" sz="2000">
                <a:solidFill>
                  <a:srgbClr val="FF0000"/>
                </a:solidFill>
              </a:rPr>
              <a:t>solely for educational purposes </a:t>
            </a:r>
            <a:r>
              <a:rPr lang="en" sz="2000">
                <a:solidFill>
                  <a:srgbClr val="FF0000"/>
                </a:solidFill>
              </a:rPr>
              <a:t>to teach defensive cybersecurity practices, system hardening, and safe incident awareness. The content is intended to help students recognize threats and protect systems — not to instruct how to develop, deploy, or exploit malware.  By participating in this class, students agree to use the information responsibly. </a:t>
            </a:r>
            <a:r>
              <a:rPr b="1" lang="en" sz="2000">
                <a:solidFill>
                  <a:srgbClr val="FF0000"/>
                </a:solidFill>
              </a:rPr>
              <a:t>The instructor and the institution do not authorize, condone, or accept responsibility for any unlawful, unethical, or unsafe actions taken by students based on information in this course.</a:t>
            </a:r>
            <a:r>
              <a:rPr lang="en" sz="2000">
                <a:solidFill>
                  <a:srgbClr val="FF0000"/>
                </a:solidFill>
              </a:rPr>
              <a:t> Any misuse of course content is the </a:t>
            </a:r>
            <a:r>
              <a:rPr b="1" lang="en" sz="2000">
                <a:solidFill>
                  <a:srgbClr val="FF0000"/>
                </a:solidFill>
              </a:rPr>
              <a:t>sole responsibility of the individual and may result in disciplinary and/or legal consequences.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If you are unsure whether an activity is permitted, stop and consult the instructor or your institution’s IT/security team before proceeding.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a0141af678_0_5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8" name="Google Shape;1178;g3a0141af678_0_56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High privilege system level access</a:t>
            </a:r>
            <a:endParaRPr sz="3600"/>
          </a:p>
        </p:txBody>
      </p:sp>
      <p:pic>
        <p:nvPicPr>
          <p:cNvPr id="1179" name="Google Shape;1179;g3a0141af678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700" y="1146150"/>
            <a:ext cx="4938950" cy="369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a0141af678_0_6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5" name="Google Shape;1185;g3a0141af678_0_61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Antivirus </a:t>
            </a:r>
            <a:endParaRPr sz="3600"/>
          </a:p>
        </p:txBody>
      </p:sp>
      <p:pic>
        <p:nvPicPr>
          <p:cNvPr id="1186" name="Google Shape;1186;g3a0141af678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475" y="1146150"/>
            <a:ext cx="4923400" cy="3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a0141af678_0_20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g3a0141af678_0_201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Signature-based detection</a:t>
            </a:r>
            <a:endParaRPr sz="3600"/>
          </a:p>
        </p:txBody>
      </p:sp>
      <p:sp>
        <p:nvSpPr>
          <p:cNvPr id="1193" name="Google Shape;1193;g3a0141af678_0_201"/>
          <p:cNvSpPr txBox="1"/>
          <p:nvPr>
            <p:ph type="title"/>
          </p:nvPr>
        </p:nvSpPr>
        <p:spPr>
          <a:xfrm>
            <a:off x="284550" y="3697325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Identify the content of the file</a:t>
            </a:r>
            <a:endParaRPr sz="3600"/>
          </a:p>
        </p:txBody>
      </p:sp>
      <p:pic>
        <p:nvPicPr>
          <p:cNvPr id="1194" name="Google Shape;1194;g3a0141af678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76" y="1430250"/>
            <a:ext cx="5607651" cy="26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a0141af678_0_6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0" name="Google Shape;1200;g3a0141af678_0_66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Heuristic-based detection</a:t>
            </a:r>
            <a:endParaRPr sz="3600"/>
          </a:p>
        </p:txBody>
      </p:sp>
      <p:pic>
        <p:nvPicPr>
          <p:cNvPr id="1201" name="Google Shape;1201;g3a0141af678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938" y="1219175"/>
            <a:ext cx="5536123" cy="36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a0141af678_0_7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7" name="Google Shape;1207;g3a0141af678_0_71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Sandbox</a:t>
            </a:r>
            <a:endParaRPr sz="3600"/>
          </a:p>
        </p:txBody>
      </p:sp>
      <p:pic>
        <p:nvPicPr>
          <p:cNvPr id="1208" name="Google Shape;1208;g3a0141af678_0_71"/>
          <p:cNvPicPr preferRelativeResize="0"/>
          <p:nvPr/>
        </p:nvPicPr>
        <p:blipFill rotWithShape="1">
          <a:blip r:embed="rId3">
            <a:alphaModFix/>
          </a:blip>
          <a:srcRect b="14471" l="0" r="0" t="0"/>
          <a:stretch/>
        </p:blipFill>
        <p:spPr>
          <a:xfrm>
            <a:off x="551225" y="1365775"/>
            <a:ext cx="8041549" cy="31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a0141af678_0_7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4" name="Google Shape;1214;g3a0141af678_0_77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Techniques for attacks</a:t>
            </a:r>
            <a:endParaRPr sz="3600"/>
          </a:p>
        </p:txBody>
      </p:sp>
      <p:pic>
        <p:nvPicPr>
          <p:cNvPr id="1215" name="Google Shape;1215;g3a0141af678_0_77"/>
          <p:cNvPicPr preferRelativeResize="0"/>
          <p:nvPr/>
        </p:nvPicPr>
        <p:blipFill rotWithShape="1">
          <a:blip r:embed="rId3">
            <a:alphaModFix/>
          </a:blip>
          <a:srcRect b="0" l="0" r="59805" t="2780"/>
          <a:stretch/>
        </p:blipFill>
        <p:spPr>
          <a:xfrm>
            <a:off x="1083350" y="1421400"/>
            <a:ext cx="2748576" cy="349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g3a0141af678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698" y="2089850"/>
            <a:ext cx="1621500" cy="14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7003b27270_1_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g37003b27270_1_31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Techniques for attacks</a:t>
            </a:r>
            <a:endParaRPr sz="3600"/>
          </a:p>
        </p:txBody>
      </p:sp>
      <p:sp>
        <p:nvSpPr>
          <p:cNvPr id="1223" name="Google Shape;1223;g37003b27270_1_31"/>
          <p:cNvSpPr txBox="1"/>
          <p:nvPr>
            <p:ph type="title"/>
          </p:nvPr>
        </p:nvSpPr>
        <p:spPr>
          <a:xfrm>
            <a:off x="358550" y="1298550"/>
            <a:ext cx="85188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Phishing </a:t>
            </a:r>
            <a:r>
              <a:rPr lang="en" sz="2100"/>
              <a:t> -&gt; </a:t>
            </a:r>
            <a:r>
              <a:rPr lang="en" sz="2100"/>
              <a:t>sending fake emails or messages that look legitimate to trick users into revealing passwords or clicking malicious links. Example: a fake bank email asking you to “verify” your account.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Spear phishing</a:t>
            </a:r>
            <a:r>
              <a:rPr lang="en" sz="2100"/>
              <a:t> </a:t>
            </a:r>
            <a:r>
              <a:rPr lang="en" sz="2100"/>
              <a:t> -&gt; </a:t>
            </a:r>
            <a:r>
              <a:rPr lang="en" sz="2100"/>
              <a:t>targeted phishing aimed at a specific person or organization using personal details to appear more convincing. Example: an email that uses a colleague’s name and job details.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Man-in-the-Middle (MitM)</a:t>
            </a:r>
            <a:r>
              <a:rPr lang="en" sz="2100"/>
              <a:t> </a:t>
            </a:r>
            <a:r>
              <a:rPr lang="en" sz="2100"/>
              <a:t> -&gt; </a:t>
            </a:r>
            <a:r>
              <a:rPr lang="en" sz="2100"/>
              <a:t>Intercepting and possibly altering communication between two parties without their knowledge. Example: an attacker on public Wi-Fi capturing login credentials.</a:t>
            </a:r>
            <a:endParaRPr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7003b27270_1_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9" name="Google Shape;1229;g37003b27270_1_40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Techniques for attacks</a:t>
            </a:r>
            <a:endParaRPr sz="3600"/>
          </a:p>
        </p:txBody>
      </p:sp>
      <p:sp>
        <p:nvSpPr>
          <p:cNvPr id="1230" name="Google Shape;1230;g37003b27270_1_40"/>
          <p:cNvSpPr txBox="1"/>
          <p:nvPr>
            <p:ph type="title"/>
          </p:nvPr>
        </p:nvSpPr>
        <p:spPr>
          <a:xfrm>
            <a:off x="358550" y="1456825"/>
            <a:ext cx="85188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Brute-force attack</a:t>
            </a:r>
            <a:r>
              <a:rPr lang="en" sz="2100"/>
              <a:t> </a:t>
            </a:r>
            <a:r>
              <a:rPr lang="en" sz="2100"/>
              <a:t> -&gt; </a:t>
            </a:r>
            <a:r>
              <a:rPr lang="en" sz="2100"/>
              <a:t>try every possible password or key until one works. Works when passwords are short or weak.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Dictionary attack</a:t>
            </a:r>
            <a:r>
              <a:rPr lang="en" sz="2100"/>
              <a:t> </a:t>
            </a:r>
            <a:r>
              <a:rPr lang="en" sz="2100"/>
              <a:t> -&gt; </a:t>
            </a:r>
            <a:r>
              <a:rPr lang="en" sz="2100"/>
              <a:t>trying a list of common words/passwords (a “dictionary”) against an account to guess the password faster than a pure brute-force.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Keylogging</a:t>
            </a:r>
            <a:r>
              <a:rPr lang="en" sz="2100"/>
              <a:t> </a:t>
            </a:r>
            <a:r>
              <a:rPr lang="en" sz="2100"/>
              <a:t>-&gt; </a:t>
            </a:r>
            <a:r>
              <a:rPr lang="en" sz="2100"/>
              <a:t>installing software or hardware that records keystrokes to capture passwords and messages. Example: a malicious program logging everything typed.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Malware delivery </a:t>
            </a:r>
            <a:r>
              <a:rPr lang="en" sz="2100"/>
              <a:t>(trojan/ransomware/worm) -&gt; send malicious software that gives attackers control, encrypts files, or spreads across systems. Example: ransomware encrypting files and demanding payment.</a:t>
            </a:r>
            <a:endParaRPr sz="2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7003b27270_1_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6" name="Google Shape;1236;g37003b27270_1_48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Techniques for attacks</a:t>
            </a:r>
            <a:endParaRPr sz="3600"/>
          </a:p>
        </p:txBody>
      </p:sp>
      <p:sp>
        <p:nvSpPr>
          <p:cNvPr id="1237" name="Google Shape;1237;g37003b27270_1_48"/>
          <p:cNvSpPr txBox="1"/>
          <p:nvPr>
            <p:ph type="title"/>
          </p:nvPr>
        </p:nvSpPr>
        <p:spPr>
          <a:xfrm>
            <a:off x="358550" y="1456825"/>
            <a:ext cx="85188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supply-chain </a:t>
            </a:r>
            <a:r>
              <a:rPr lang="en" sz="2100"/>
              <a:t>- compromising a trusted third-party vendor or update so malware reaches many users through legitimate software or hardware. Example: a malicious update pushed through a vendor.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Distributed denial of service (DDoS)</a:t>
            </a:r>
            <a:r>
              <a:rPr lang="en" sz="2100"/>
              <a:t> -&gt; flooding a server or network with traffic from many sources to make it unavailable. Example: botnet-generated traffic taking a website offline.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Watering hole </a:t>
            </a:r>
            <a:r>
              <a:rPr lang="en" sz="2100"/>
              <a:t>-&gt; compromising websites frequently visited by a target group so visitors get infected. Example: infecting an industry forum to reach employees of target companies.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9dcdbc9898_0_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4" name="Google Shape;1054;g39dcdbc9898_0_35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Understanding system vulnerabilities and cyber threats</a:t>
            </a:r>
            <a:endParaRPr sz="3600"/>
          </a:p>
        </p:txBody>
      </p:sp>
      <p:pic>
        <p:nvPicPr>
          <p:cNvPr id="1055" name="Google Shape;1055;g39dcdbc9898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49" y="1597499"/>
            <a:ext cx="3985251" cy="26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g39dcdbc9898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675" y="1597500"/>
            <a:ext cx="4250920" cy="26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a0141af678_0_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g3a0141af678_0_5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System vulnerabilities</a:t>
            </a:r>
            <a:endParaRPr sz="3600"/>
          </a:p>
        </p:txBody>
      </p:sp>
      <p:pic>
        <p:nvPicPr>
          <p:cNvPr id="1063" name="Google Shape;1063;g3a0141af67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0650"/>
            <a:ext cx="8839200" cy="316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a0141af678_0_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g3a0141af678_0_12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System vulnerabilities</a:t>
            </a:r>
            <a:endParaRPr sz="3600"/>
          </a:p>
        </p:txBody>
      </p:sp>
      <p:sp>
        <p:nvSpPr>
          <p:cNvPr id="1070" name="Google Shape;1070;g3a0141af678_0_12"/>
          <p:cNvSpPr txBox="1"/>
          <p:nvPr>
            <p:ph type="title"/>
          </p:nvPr>
        </p:nvSpPr>
        <p:spPr>
          <a:xfrm>
            <a:off x="358550" y="1432750"/>
            <a:ext cx="88596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200"/>
              <a:t>A vulnerability is a mistake or a weak spot in software, settings, or how people behave.</a:t>
            </a:r>
            <a:endParaRPr sz="3200"/>
          </a:p>
        </p:txBody>
      </p:sp>
      <p:pic>
        <p:nvPicPr>
          <p:cNvPr id="1071" name="Google Shape;1071;g3a0141af67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896" y="2870625"/>
            <a:ext cx="3520618" cy="19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g3a0141af678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775" y="157750"/>
            <a:ext cx="1582350" cy="15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a0141af678_0_9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g3a0141af678_0_90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Why vulnerabilities exist</a:t>
            </a:r>
            <a:endParaRPr sz="3600"/>
          </a:p>
        </p:txBody>
      </p:sp>
      <p:pic>
        <p:nvPicPr>
          <p:cNvPr id="1079" name="Google Shape;1079;g3a0141af678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237" y="1290650"/>
            <a:ext cx="2401529" cy="35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a0141af678_0_9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g3a0141af678_0_99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Why vulnerabilities exist</a:t>
            </a:r>
            <a:endParaRPr sz="3600"/>
          </a:p>
        </p:txBody>
      </p:sp>
      <p:sp>
        <p:nvSpPr>
          <p:cNvPr id="1086" name="Google Shape;1086;g3a0141af678_0_99"/>
          <p:cNvSpPr txBox="1"/>
          <p:nvPr>
            <p:ph type="title"/>
          </p:nvPr>
        </p:nvSpPr>
        <p:spPr>
          <a:xfrm>
            <a:off x="358550" y="1432750"/>
            <a:ext cx="8859600" cy="35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Complex software: lots of code → mistakes happen.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Human mistakes: weak passwords, wrong settings, or clicking bad links.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Old/unpatched software: updates fix bugs, but people delay installing them.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Third-party code: apps use libraries or packages that may have bugs.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a0141af678_0_10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2" name="Google Shape;1092;g3a0141af678_0_108"/>
          <p:cNvSpPr txBox="1"/>
          <p:nvPr>
            <p:ph type="title"/>
          </p:nvPr>
        </p:nvSpPr>
        <p:spPr>
          <a:xfrm>
            <a:off x="284550" y="-68250"/>
            <a:ext cx="8859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How to use vulnerabilities? </a:t>
            </a:r>
            <a:endParaRPr sz="3600"/>
          </a:p>
        </p:txBody>
      </p:sp>
      <p:sp>
        <p:nvSpPr>
          <p:cNvPr id="1093" name="Google Shape;1093;g3a0141af678_0_108"/>
          <p:cNvSpPr txBox="1"/>
          <p:nvPr>
            <p:ph type="title"/>
          </p:nvPr>
        </p:nvSpPr>
        <p:spPr>
          <a:xfrm>
            <a:off x="358550" y="1432750"/>
            <a:ext cx="8859600" cy="35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Find a weakness (scan or guess).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Gain a tiny foothold (run code, open a backdoor, steal credentials).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Expand control (get higher privileges, move to other machines).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Harm or steal data (encrypt files, copy secrets, spy).</a:t>
            </a:r>
            <a:endParaRPr sz="2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7003b27270_1_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9" name="Google Shape;1099;g37003b27270_1_0"/>
          <p:cNvSpPr txBox="1"/>
          <p:nvPr>
            <p:ph type="title"/>
          </p:nvPr>
        </p:nvSpPr>
        <p:spPr>
          <a:xfrm>
            <a:off x="284175" y="90000"/>
            <a:ext cx="8859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200"/>
              <a:t>Common types of system vulnerabilities</a:t>
            </a:r>
            <a:endParaRPr sz="3200"/>
          </a:p>
        </p:txBody>
      </p:sp>
      <p:sp>
        <p:nvSpPr>
          <p:cNvPr id="1100" name="Google Shape;1100;g37003b27270_1_0"/>
          <p:cNvSpPr txBox="1"/>
          <p:nvPr>
            <p:ph type="title"/>
          </p:nvPr>
        </p:nvSpPr>
        <p:spPr>
          <a:xfrm>
            <a:off x="358550" y="707675"/>
            <a:ext cx="8859600" cy="43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Memory </a:t>
            </a:r>
            <a:r>
              <a:rPr b="1" lang="en" sz="2500"/>
              <a:t>bugs </a:t>
            </a:r>
            <a:r>
              <a:rPr lang="en" sz="2100"/>
              <a:t> -&gt; </a:t>
            </a:r>
            <a:r>
              <a:rPr lang="en" sz="2500"/>
              <a:t>Errors in how programs manage memory, example buffer overflow or memory leak. Attackers can exploit these to crash a system or run malicious code.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Injection fllaws </a:t>
            </a:r>
            <a:r>
              <a:rPr lang="en" sz="2100"/>
              <a:t> -&gt;  </a:t>
            </a:r>
            <a:r>
              <a:rPr lang="en" sz="2500"/>
              <a:t>u need to </a:t>
            </a:r>
            <a:r>
              <a:rPr lang="en" sz="2500"/>
              <a:t>untrusted input is sent to a program or database, example SQL injection. Attackers can insert malicious commands to access or modify data.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Broken authentication</a:t>
            </a:r>
            <a:r>
              <a:rPr lang="en" sz="2500"/>
              <a:t> </a:t>
            </a:r>
            <a:r>
              <a:rPr lang="en" sz="2100"/>
              <a:t> -&gt;</a:t>
            </a:r>
            <a:r>
              <a:rPr lang="en" sz="2500"/>
              <a:t>w</a:t>
            </a:r>
            <a:r>
              <a:rPr lang="en" sz="2500"/>
              <a:t>eak login systems that allow attackers to impersonate users, example insecure passwords or poor session handling.</a:t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